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4.png" ContentType="image/png"/>
  <Override PartName="/ppt/media/image3.png" ContentType="image/png"/>
  <Override PartName="/ppt/media/image2.wmf" ContentType="image/x-wmf"/>
  <Override PartName="/ppt/media/image10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5.png" ContentType="image/png"/>
  <Override PartName="/ppt/media/image22.png" ContentType="image/png"/>
  <Override PartName="/ppt/media/image21.jpeg" ContentType="image/jpeg"/>
  <Override PartName="/ppt/media/image16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8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 idx="9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 idx="10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0B6A391-C56A-405E-A974-397C289D2F5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D1C8235-B258-49D3-AE01-64835E40E53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C4556A-AD45-4D45-9703-15138D89FD73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8ECBD5-8D53-4910-B6EF-B045A7C598D6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B49048-9788-4592-ADDC-4637C12A684D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77DA18-7C5B-411D-A2F4-EB46CB5C36C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144246-1228-4B0A-83C7-E89F26E748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365EE3-442B-486E-9DFC-14AB5E4C93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D81F08-7E3F-402F-9BD5-4DF6C87524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482C27-B31E-4EB2-841F-7823405B2D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D75DAB-4BA4-41B4-8EB0-DAA545A8C7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EEE81F-14B7-4649-8170-BAEB2B304DD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2C01CA-7054-4D56-A9DE-C6EE131D41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A54F3C-FC5B-48B7-B8B1-1B4157021D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344251-6672-49DD-9940-915560A033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F4F3AC-17A3-4968-9CA2-2E9CB97D5E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469B98-0246-466E-A71D-92A22186EF3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56492F-9822-461B-BAB2-50C5B38E700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D9143A5-9010-4922-9029-054E8A277AD1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FD02175-7945-4584-AAE1-FABB5F119830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A3B4BF8-B7A4-4471-9B21-EE35D860BD31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F4F8989-A5D1-4066-8B19-FB7173472EC5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218733E-6413-4DA7-83E8-DBC92E6F679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79611F0-6D32-45CB-9197-231D61AE8BD3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85FA585-D60E-4BD9-9F8B-E38F2E218730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A85FC86-B0E5-4B3F-AFCE-3EF4B0B712B7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67B3F2B-5216-42FB-ABEA-4801ABB928E6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F3880FA-C9B7-41C6-A5B9-FAE5E243E744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CE71896-EBC5-4151-ACF0-A0890C6E6426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0068C88-C830-4AFD-8A06-FBE530D9905F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2E01626-C1F7-497C-B93C-9A94725A97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56E9966-9055-49AA-B667-022B8B6C88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DBC89B5-8EF6-49DF-B779-9FE809CDA6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6C838CC-488A-4A1D-8467-F11EAF686EF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CFC859A-AB84-4B32-84EB-2F1C31035E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5EE3C79-CCA5-4A62-92D6-C41F97359F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328EC2C-BCB0-4AFC-BC17-7F68FA931C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6766094-2519-45E4-906A-6E43E20655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AF2BB17-0708-419A-87A3-072C56E2A5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0FCDC3D-7DB0-4E19-882D-208E9E9129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FDF9B2B-C868-4116-BE8F-A4E5F4FDB89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DC8A9F5-D5F4-4B25-826D-E4B125D8B2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AyresJosh.jpg"/>
          <p:cNvPicPr/>
          <p:nvPr/>
        </p:nvPicPr>
        <p:blipFill>
          <a:blip r:embed="rId2"/>
          <a:stretch/>
        </p:blipFill>
        <p:spPr>
          <a:xfrm>
            <a:off x="-1624680" y="0"/>
            <a:ext cx="13827240" cy="6868080"/>
          </a:xfrm>
          <a:prstGeom prst="rect">
            <a:avLst/>
          </a:prstGeom>
          <a:ln w="0">
            <a:noFill/>
          </a:ln>
        </p:spPr>
      </p:pic>
      <p:sp>
        <p:nvSpPr>
          <p:cNvPr id="1" name="Rectangle 5"/>
          <p:cNvSpPr/>
          <p:nvPr/>
        </p:nvSpPr>
        <p:spPr>
          <a:xfrm>
            <a:off x="6085800" y="0"/>
            <a:ext cx="5591160" cy="6857640"/>
          </a:xfrm>
          <a:prstGeom prst="rect">
            <a:avLst/>
          </a:prstGeom>
          <a:solidFill>
            <a:srgbClr val="ff8200"/>
          </a:soli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85800" y="274680"/>
            <a:ext cx="5591160" cy="3546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10" descr=""/>
          <p:cNvPicPr/>
          <p:nvPr/>
        </p:nvPicPr>
        <p:blipFill>
          <a:blip r:embed="rId3"/>
          <a:stretch/>
        </p:blipFill>
        <p:spPr>
          <a:xfrm>
            <a:off x="7370640" y="4313880"/>
            <a:ext cx="3187800" cy="15894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77797c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77797c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3b3c3e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3b3c3e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b3c3e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3b3c3e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3b3c3e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3b3c3e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b3c3e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3b3c3e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b3c3e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3b3c3e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b3c3e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3b3c3e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2D1F8B-B4C9-4F1B-A20F-4BE8FF7C2EA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15440" y="992880"/>
            <a:ext cx="11360520" cy="27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4"/>
          </p:nvPr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defRPr b="0" lang="en" sz="134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24751C0-64B9-46C0-95BF-4C12DBE2E21D}" type="slidenum">
              <a:rPr b="0" lang="en" sz="134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US" sz="134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dt" idx="5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ftr" idx="6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 idx="7"/>
          </p:nvPr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34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7B3C47-7741-46B4-A93A-32C51FD6CB8D}" type="slidenum">
              <a:rPr b="0" lang="en-US" sz="134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US" sz="134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ocs.github.com/en" TargetMode="External"/><Relationship Id="rId2" Type="http://schemas.openxmlformats.org/officeDocument/2006/relationships/hyperlink" Target="https://git-scm.com/book/en/v2/Getting-Started-First-Time-Git-Setup" TargetMode="External"/><Relationship Id="rId3" Type="http://schemas.openxmlformats.org/officeDocument/2006/relationships/hyperlink" Target="https://bitbucket.org/neuromorphic-utk/neuro_resources/src/master/presentations/git_presentation/images/" TargetMode="External"/><Relationship Id="rId4" Type="http://schemas.openxmlformats.org/officeDocument/2006/relationships/hyperlink" Target="https://bitbucket.org/neuromorphic-utk/neuro_resources/src/master/presentations/git_presentation/images/" TargetMode="External"/><Relationship Id="rId5" Type="http://schemas.openxmlformats.org/officeDocument/2006/relationships/hyperlink" Target="https://www.youtube.com/watch?v=se1WitSPKwc" TargetMode="External"/><Relationship Id="rId6" Type="http://schemas.openxmlformats.org/officeDocument/2006/relationships/hyperlink" Target="https://www.youtube.com/watch?v=Mdo7hvlUJ-U" TargetMode="External"/><Relationship Id="rId7" Type="http://schemas.openxmlformats.org/officeDocument/2006/relationships/hyperlink" Target="https://docs.github.com/en/authentication/connecting-to-github-with-ssh" TargetMode="External"/><Relationship Id="rId8" Type="http://schemas.openxmlformats.org/officeDocument/2006/relationships/hyperlink" Target="https://unfuddle.com/stack/tips-tricks/git-error-you-need-to-resolve-your-current-index-first/" TargetMode="External"/><Relationship Id="rId9" Type="http://schemas.openxmlformats.org/officeDocument/2006/relationships/hyperlink" Target="https://coderwall.com/p/_gepwq/pull-a-remote-branch-into-a-new-branch" TargetMode="External"/><Relationship Id="rId10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5"/>
          <p:cNvSpPr/>
          <p:nvPr/>
        </p:nvSpPr>
        <p:spPr>
          <a:xfrm>
            <a:off x="6191280" y="11160"/>
            <a:ext cx="5301000" cy="6857640"/>
          </a:xfrm>
          <a:prstGeom prst="rect">
            <a:avLst/>
          </a:prstGeom>
          <a:solidFill>
            <a:srgbClr val="ff8302"/>
          </a:soli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324480" y="347760"/>
            <a:ext cx="5167800" cy="608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br>
              <a:rPr sz="1800"/>
            </a:br>
            <a:br>
              <a:rPr sz="2200"/>
            </a:b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1" lang="en-US" sz="3600" spc="-1" strike="noStrike">
                <a:solidFill>
                  <a:srgbClr val="ffffff"/>
                </a:solidFill>
                <a:latin typeface="Century Gothic"/>
              </a:rPr>
              <a:t>Git/Github </a:t>
            </a:r>
            <a:br>
              <a:rPr sz="2200"/>
            </a:br>
            <a:r>
              <a:rPr b="1" lang="en-US" sz="2200" spc="-1" strike="noStrike">
                <a:solidFill>
                  <a:srgbClr val="ffffff"/>
                </a:solidFill>
                <a:latin typeface="Century Gothic"/>
              </a:rPr>
              <a:t>introduction/tutorial</a:t>
            </a:r>
            <a:br>
              <a:rPr sz="2200"/>
            </a:b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Will Buziak</a:t>
            </a:r>
            <a:br>
              <a:rPr sz="1200"/>
            </a:br>
            <a:r>
              <a:rPr b="1" lang="en-US" sz="1600" spc="-1" strike="noStrike">
                <a:solidFill>
                  <a:srgbClr val="ffffff"/>
                </a:solidFill>
                <a:latin typeface="Century Gothic"/>
              </a:rPr>
              <a:t>1/11/23</a:t>
            </a:r>
            <a:br>
              <a:rPr sz="1200"/>
            </a:br>
            <a:br>
              <a:rPr sz="2700"/>
            </a:b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0" name="Picture 2" descr=""/>
          <p:cNvPicPr/>
          <p:nvPr/>
        </p:nvPicPr>
        <p:blipFill>
          <a:blip r:embed="rId1"/>
          <a:srcRect l="25086" t="0" r="0" b="0"/>
          <a:stretch/>
        </p:blipFill>
        <p:spPr>
          <a:xfrm>
            <a:off x="-1640520" y="-9000"/>
            <a:ext cx="7831440" cy="687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/>
          <p:nvPr/>
        </p:nvSpPr>
        <p:spPr>
          <a:xfrm>
            <a:off x="457200" y="335880"/>
            <a:ext cx="11137320" cy="578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git status” will report the status of the working directory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9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TextBox 1"/>
          <p:cNvSpPr/>
          <p:nvPr/>
        </p:nvSpPr>
        <p:spPr>
          <a:xfrm>
            <a:off x="159840" y="1314720"/>
            <a:ext cx="5646240" cy="46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“staging” area is for files that will be pushed in the commit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git add &lt;file&gt;”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moves a file into the staging area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git restore --staged &lt;file&gt;”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removes a file from the staging area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git commit -m “&lt;message&gt;”’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commits the staged area for pushing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git push &lt;remote&gt; &lt;branch&gt;”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pushes the branch to Github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git help” will return an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overview of commonly used commands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1" name="Picture 4" descr="A screenshot of a computer&#10;&#10;Description automatically generated with medium confidence"/>
          <p:cNvPicPr/>
          <p:nvPr/>
        </p:nvPicPr>
        <p:blipFill>
          <a:blip r:embed="rId1"/>
          <a:srcRect l="16691" t="41329" r="33010" b="28422"/>
          <a:stretch/>
        </p:blipFill>
        <p:spPr>
          <a:xfrm>
            <a:off x="5883120" y="1371600"/>
            <a:ext cx="5518080" cy="207360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6" descr="A screenshot of a computer&#10;&#10;Description automatically generated with medium confidence"/>
          <p:cNvPicPr/>
          <p:nvPr/>
        </p:nvPicPr>
        <p:blipFill>
          <a:blip r:embed="rId2"/>
          <a:srcRect l="18108" t="34261" r="35384" b="19757"/>
          <a:stretch/>
        </p:blipFill>
        <p:spPr>
          <a:xfrm>
            <a:off x="6172200" y="3476880"/>
            <a:ext cx="5101920" cy="3152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795C653-0716-417C-A54A-BD0A8A1D84D9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TextBox 1"/>
          <p:cNvSpPr/>
          <p:nvPr/>
        </p:nvSpPr>
        <p:spPr>
          <a:xfrm>
            <a:off x="159840" y="1355040"/>
            <a:ext cx="8505720" cy="43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Before making major changes, you will want to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create a new branch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Switch to a new branch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with “git switch -c &lt;branch-name&gt;”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This allows you to develop in isolation from the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main branch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Branches can be merged to the main branch with 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pull request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Pull requests” are notifications to collaborators that you have made changes to a branch and seek to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merge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to the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main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branch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Collaborators would then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pull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 these changes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2"/>
          <p:cNvSpPr/>
          <p:nvPr/>
        </p:nvSpPr>
        <p:spPr>
          <a:xfrm>
            <a:off x="1618920" y="337320"/>
            <a:ext cx="91252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Branches create a safe copy to modify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6" name="Picture 5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8915400" y="1400760"/>
            <a:ext cx="2742840" cy="2786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8B5AC8A-B6B6-4092-BDC7-1F7CA7B78C5F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TextBox 2"/>
          <p:cNvSpPr/>
          <p:nvPr/>
        </p:nvSpPr>
        <p:spPr>
          <a:xfrm>
            <a:off x="392400" y="126360"/>
            <a:ext cx="11111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git pull attempts to update your copy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9" name="TextBox 3"/>
          <p:cNvSpPr/>
          <p:nvPr/>
        </p:nvSpPr>
        <p:spPr>
          <a:xfrm>
            <a:off x="392400" y="1287000"/>
            <a:ext cx="10487880" cy="19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Most frequently used commands: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git pull &lt;remote&gt; &lt;branch&gt;”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updates Github’s branch copy into your local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git add &lt;file&gt;”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adds the file to the stage area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git commit –m “&lt;message&gt;””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creates a new commit of what is in the stage area with a description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git push &lt;remote&gt; &lt;branch&gt;”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will push your branch to Github and can be seen online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0" name="Picture 7" descr="A screenshot of a computer&#10;&#10;Description automatically generated"/>
          <p:cNvPicPr/>
          <p:nvPr/>
        </p:nvPicPr>
        <p:blipFill>
          <a:blip r:embed="rId1"/>
          <a:srcRect l="1030" t="25061" r="29469" b="25065"/>
          <a:stretch/>
        </p:blipFill>
        <p:spPr>
          <a:xfrm>
            <a:off x="228600" y="3657600"/>
            <a:ext cx="6629040" cy="2972520"/>
          </a:xfrm>
          <a:prstGeom prst="rect">
            <a:avLst/>
          </a:prstGeom>
          <a:ln w="0">
            <a:noFill/>
          </a:ln>
        </p:spPr>
      </p:pic>
      <p:pic>
        <p:nvPicPr>
          <p:cNvPr id="221" name="Picture 9" descr="A screenshot of a computer&#10;&#10;Description automatically generated"/>
          <p:cNvPicPr/>
          <p:nvPr/>
        </p:nvPicPr>
        <p:blipFill>
          <a:blip r:embed="rId2"/>
          <a:srcRect l="25191" t="18762" r="26469" b="28929"/>
          <a:stretch/>
        </p:blipFill>
        <p:spPr>
          <a:xfrm>
            <a:off x="7086600" y="3580920"/>
            <a:ext cx="4507560" cy="3048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0F75035-DA34-427F-9E84-62F66F259ED8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TextBox 2"/>
          <p:cNvSpPr/>
          <p:nvPr/>
        </p:nvSpPr>
        <p:spPr>
          <a:xfrm>
            <a:off x="392400" y="164520"/>
            <a:ext cx="11111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Pull Requests notify collaborators for review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4" name="TextBox 3"/>
          <p:cNvSpPr/>
          <p:nvPr/>
        </p:nvSpPr>
        <p:spPr>
          <a:xfrm>
            <a:off x="310320" y="1617840"/>
            <a:ext cx="5176080" cy="29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After you have pushed your new branch to Github, you can initiate a pull request to review the code and merge with the main branch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Pull requests can be sent to individual collaborators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5" name="Picture 6" descr="A screenshot of a computer&#10;&#10;Description automatically generated"/>
          <p:cNvPicPr/>
          <p:nvPr/>
        </p:nvPicPr>
        <p:blipFill>
          <a:blip r:embed="rId1"/>
          <a:srcRect l="1110" t="20932" r="28386" b="12794"/>
          <a:stretch/>
        </p:blipFill>
        <p:spPr>
          <a:xfrm>
            <a:off x="5715000" y="1600200"/>
            <a:ext cx="6016320" cy="3534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2CAB560-A6B4-4F38-970F-C442CAC2A036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traight Connector 1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TextBox 6"/>
          <p:cNvSpPr/>
          <p:nvPr/>
        </p:nvSpPr>
        <p:spPr>
          <a:xfrm>
            <a:off x="392400" y="164520"/>
            <a:ext cx="11111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Merge conflict mitigation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8" name="TextBox 7"/>
          <p:cNvSpPr/>
          <p:nvPr/>
        </p:nvSpPr>
        <p:spPr>
          <a:xfrm>
            <a:off x="392400" y="1287000"/>
            <a:ext cx="11037600" cy="27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Merge conflicts are bound to happen when collaborating with other machines.</a:t>
            </a:r>
            <a:endParaRPr b="0" lang="en-US" sz="2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Can be reduced with proper Git usage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6618600" y="2971800"/>
            <a:ext cx="3897000" cy="365760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1371600" y="2829600"/>
            <a:ext cx="4800600" cy="3799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4308C61-BA29-4E2B-93DA-F3A919856CFA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Box 2"/>
          <p:cNvSpPr/>
          <p:nvPr/>
        </p:nvSpPr>
        <p:spPr>
          <a:xfrm>
            <a:off x="392400" y="164520"/>
            <a:ext cx="1111140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Pull before you modify to mitigate conflicts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3" name="TextBox 3"/>
          <p:cNvSpPr/>
          <p:nvPr/>
        </p:nvSpPr>
        <p:spPr>
          <a:xfrm>
            <a:off x="392400" y="1287000"/>
            <a:ext cx="11343960" cy="48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When a collaborator pushes a branch to Github and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merges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the changes with the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main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branch, use “git pull” to update your local copy of the main branch.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It is important that you 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pull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 new commits of the main branch 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before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 you push your branch to Github,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so you merge your collaborators work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"git pull" should be used when the master branch has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updated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 to avoid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conflicts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non-fast forward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and other Git errors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When in doubt, check your: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Directory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Status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Branch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4" name="TextBox 4"/>
          <p:cNvSpPr/>
          <p:nvPr/>
        </p:nvSpPr>
        <p:spPr>
          <a:xfrm>
            <a:off x="4814280" y="4975920"/>
            <a:ext cx="62226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Commit status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Branch Head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7FF04A0-4B0B-4B3D-9216-0680EF8A7069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TextBox 2"/>
          <p:cNvSpPr/>
          <p:nvPr/>
        </p:nvSpPr>
        <p:spPr>
          <a:xfrm>
            <a:off x="392400" y="427320"/>
            <a:ext cx="111114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How do I solve a merge conflict? → What are you trying to do?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37" name="TextBox 3"/>
          <p:cNvSpPr/>
          <p:nvPr/>
        </p:nvSpPr>
        <p:spPr>
          <a:xfrm>
            <a:off x="388800" y="1418040"/>
            <a:ext cx="11343960" cy="710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Often, you can pull a branch into a new branch (isolated from what you are currently working on, to worm your way out of your mess and start fresh)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Commit your changes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"Checkout" a new branch with your desired branch</a:t>
            </a:r>
            <a:endParaRPr b="0" lang="en-US" sz="2400" spc="-1" strike="noStrike">
              <a:latin typeface="Arial"/>
            </a:endParaRPr>
          </a:p>
          <a:p>
            <a:pPr lvl="3" marL="16574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checkout –b &lt;new-branch&gt; &lt;remote/branch&gt; 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You can cancel a merge during a conflict: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 reset --merge 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Or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reset --hard HEAD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(will reset your branch head)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42D227D-8074-4A67-8A7A-D02C80EB7780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TextBox 2"/>
          <p:cNvSpPr/>
          <p:nvPr/>
        </p:nvSpPr>
        <p:spPr>
          <a:xfrm>
            <a:off x="547200" y="337320"/>
            <a:ext cx="11111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Staying up to date mitigates conflicts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0" name="TextBox 3"/>
          <p:cNvSpPr/>
          <p:nvPr/>
        </p:nvSpPr>
        <p:spPr>
          <a:xfrm>
            <a:off x="392400" y="1287000"/>
            <a:ext cx="1134396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Once your branch is merged to the main branch, it is safe to delete the branch that you had created.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If your local repo is not up to date, you may experience a “non-fast-forward” error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1" name="Picture 5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2670480" y="3039840"/>
            <a:ext cx="6787440" cy="3817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B0F8439-F14C-4078-8394-DD7DEB41D8C0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TextBox 2"/>
          <p:cNvSpPr/>
          <p:nvPr/>
        </p:nvSpPr>
        <p:spPr>
          <a:xfrm>
            <a:off x="392400" y="164520"/>
            <a:ext cx="1111140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How to generate SSH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4" name="TextBox 3"/>
          <p:cNvSpPr/>
          <p:nvPr/>
        </p:nvSpPr>
        <p:spPr>
          <a:xfrm>
            <a:off x="392400" y="1287000"/>
            <a:ext cx="11343960" cy="66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In your terminal: 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ssh-keygen –C "&lt;git.email&gt;"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Default settings work (just press enter until it generates)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Locate your ".ssh" folder (hidden directory)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cd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ls –l -a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cat id_rsa.pub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Copy the key</a:t>
            </a:r>
            <a:endParaRPr b="0" lang="en-US" sz="24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On Github: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Navigate to Settings &gt; SSH and GPG keys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Create a new key and paste your public key.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Git/Github should now be authenticated and no longer require a password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45" name="Picture 5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8808480" y="4784760"/>
            <a:ext cx="2674440" cy="1166760"/>
          </a:xfrm>
          <a:prstGeom prst="rect">
            <a:avLst/>
          </a:prstGeom>
          <a:ln w="0">
            <a:noFill/>
          </a:ln>
        </p:spPr>
      </p:pic>
      <p:pic>
        <p:nvPicPr>
          <p:cNvPr id="246" name="Picture 6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5511960" y="2955600"/>
            <a:ext cx="5996160" cy="1631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36687E7-144E-4C30-B302-7C810CFF5034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TextBox 2"/>
          <p:cNvSpPr/>
          <p:nvPr/>
        </p:nvSpPr>
        <p:spPr>
          <a:xfrm>
            <a:off x="392400" y="164520"/>
            <a:ext cx="111114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Structure your repository to keep it Light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9" name="TextBox 3"/>
          <p:cNvSpPr/>
          <p:nvPr/>
        </p:nvSpPr>
        <p:spPr>
          <a:xfrm>
            <a:off x="564840" y="1218600"/>
            <a:ext cx="6518160" cy="850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.gitignore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tells git specific files in the directory to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not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 track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This is a hidden file (can be found with "ls –l –a")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.gitignore files often include files that are only relevant to your local machine (graphs, images, individual log files, etc.)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.keep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tells git to track an otherwise empty directory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does not track empty folders by default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.keep files can be used to maintain a structure in a repository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50" name="Picture 5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7506720" y="1299960"/>
            <a:ext cx="3585600" cy="4268880"/>
          </a:xfrm>
          <a:prstGeom prst="rect">
            <a:avLst/>
          </a:prstGeom>
          <a:ln w="0">
            <a:noFill/>
          </a:ln>
        </p:spPr>
      </p:pic>
      <p:sp>
        <p:nvSpPr>
          <p:cNvPr id="251" name="TextBox 5"/>
          <p:cNvSpPr/>
          <p:nvPr/>
        </p:nvSpPr>
        <p:spPr>
          <a:xfrm>
            <a:off x="7423560" y="5992200"/>
            <a:ext cx="38210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Repositories can quickly fill up with irrelevant files.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0986AA2-FB30-4C09-92C8-740C70EC528A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057760" y="135000"/>
            <a:ext cx="8229240" cy="12366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Introduction – Git vs. Github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248040" y="960480"/>
            <a:ext cx="4908960" cy="5211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Git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is a “form of distributed </a:t>
            </a: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version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control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”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2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Essentially a way to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track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collaborate and share “repositories” of programs and files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Operates through the command line in your terminal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Github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is a website that hosts </a:t>
            </a:r>
            <a:r>
              <a:rPr b="1" lang="en-US" sz="2200" spc="-1" strike="noStrike">
                <a:solidFill>
                  <a:srgbClr val="000000"/>
                </a:solidFill>
                <a:latin typeface="Calibri"/>
              </a:rPr>
              <a:t>Git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repositories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2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Can be used to store, share, and host your files for collaborators or users.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Opensource and easy to use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Straight Connector 8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Picture 12" descr="A screenshot of a computer&#10;&#10;Description automatically generated"/>
          <p:cNvPicPr/>
          <p:nvPr/>
        </p:nvPicPr>
        <p:blipFill>
          <a:blip r:embed="rId1"/>
          <a:srcRect l="695" t="4000" r="1972" b="13197"/>
          <a:stretch/>
        </p:blipFill>
        <p:spPr>
          <a:xfrm>
            <a:off x="5444280" y="864000"/>
            <a:ext cx="6571080" cy="3493800"/>
          </a:xfrm>
          <a:prstGeom prst="rect">
            <a:avLst/>
          </a:prstGeom>
          <a:ln w="0">
            <a:noFill/>
          </a:ln>
        </p:spPr>
      </p:pic>
      <p:sp>
        <p:nvSpPr>
          <p:cNvPr id="175" name="TextBox 13"/>
          <p:cNvSpPr/>
          <p:nvPr/>
        </p:nvSpPr>
        <p:spPr>
          <a:xfrm>
            <a:off x="5641920" y="4727520"/>
            <a:ext cx="62175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Github repositories have a user-friendly interface that allows easy navigation and different developer tabs that helps highlight issues or new pull requests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81EF1C-FD56-4054-A937-4C5410A97011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TextBox 2"/>
          <p:cNvSpPr/>
          <p:nvPr/>
        </p:nvSpPr>
        <p:spPr>
          <a:xfrm>
            <a:off x="457200" y="164520"/>
            <a:ext cx="111114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Improve your documentation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4" name="TextBox 3"/>
          <p:cNvSpPr/>
          <p:nvPr/>
        </p:nvSpPr>
        <p:spPr>
          <a:xfrm>
            <a:off x="403200" y="1389240"/>
            <a:ext cx="7160400" cy="771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Markdown "README.md" files are an excellent format for documenting repositories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Markdown files support many different formats to highlight different aspects of your code and/or repository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Headers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Copy fields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Hyperlinks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Editable directly from Github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55" name="Picture 4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7873200" y="1395360"/>
            <a:ext cx="3720600" cy="5303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24F6CA0-A9D9-4A66-89D0-EE5E5E2C5875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traight Connector 20"/>
          <p:cNvSpPr/>
          <p:nvPr/>
        </p:nvSpPr>
        <p:spPr>
          <a:xfrm>
            <a:off x="159480" y="116100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TextBox 2"/>
          <p:cNvSpPr/>
          <p:nvPr/>
        </p:nvSpPr>
        <p:spPr>
          <a:xfrm>
            <a:off x="392400" y="264960"/>
            <a:ext cx="11111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Other Useful Commands  -  Naming and navigation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8" name="TextBox 3"/>
          <p:cNvSpPr/>
          <p:nvPr/>
        </p:nvSpPr>
        <p:spPr>
          <a:xfrm>
            <a:off x="392400" y="1332720"/>
            <a:ext cx="5259600" cy="52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git remote -v” will show all the remotes you have locally and their names</a:t>
            </a:r>
            <a:endParaRPr b="0" lang="en-US" sz="21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git remote” can also be used with:</a:t>
            </a:r>
            <a:endParaRPr b="0" lang="en-US" sz="21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add &lt;name&gt; &lt;URL&gt;</a:t>
            </a:r>
            <a:endParaRPr b="0" lang="en-US" sz="21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rename &lt;old&gt; &lt;new&gt;</a:t>
            </a:r>
            <a:endParaRPr b="0" lang="en-US" sz="21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remove &lt;name&gt;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git switch &lt;branch&gt;” switches to a branch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-c” flag creates a new branch</a:t>
            </a:r>
            <a:endParaRPr b="0" lang="en-US" sz="21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git rm” removes files from a working tree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git restore” restores a working tree’s files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</a:rPr>
              <a:t>git help” lists common commands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59" name="TextBox 4"/>
          <p:cNvSpPr/>
          <p:nvPr/>
        </p:nvSpPr>
        <p:spPr>
          <a:xfrm>
            <a:off x="5691960" y="1327680"/>
            <a:ext cx="6130440" cy="55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"git branch - a" </a:t>
            </a:r>
            <a:endParaRPr b="0" lang="en-US" sz="21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lists current branch heads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"git checkout –b &lt;new-branch&gt; &lt;origin/branch&gt; </a:t>
            </a:r>
            <a:endParaRPr b="0" lang="en-US" sz="21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Creates a new branch based on an existing branch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"git merge" 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,Sans-Serif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Merges with a given branch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,Sans-Serif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"--quit" flag can cancel the current merge during conflicts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"git config"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Configures your system, default is to the working repo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"--global" applies the config to the entire machine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1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1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FE98831-F5F6-4C72-B9AA-001BFA8D006B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Box 29"/>
          <p:cNvSpPr/>
          <p:nvPr/>
        </p:nvSpPr>
        <p:spPr>
          <a:xfrm>
            <a:off x="268560" y="815040"/>
            <a:ext cx="10453320" cy="57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Github Docs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r>
              <a:rPr b="0" lang="en-US" sz="1200" spc="-1" strike="noStrike" u="sng">
                <a:solidFill>
                  <a:srgbClr val="0097a7"/>
                </a:solidFill>
                <a:uFillTx/>
                <a:latin typeface="Arial"/>
                <a:hlinkClick r:id="rId1"/>
              </a:rPr>
              <a:t>https://docs.github.com/en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r>
              <a:rPr b="0" lang="en-US" sz="1200" spc="-1" strike="noStrike" u="sng">
                <a:solidFill>
                  <a:srgbClr val="0097a7"/>
                </a:solidFill>
                <a:uFillTx/>
                <a:latin typeface="Arial"/>
                <a:hlinkClick r:id="rId2"/>
              </a:rPr>
              <a:t>https://git-scm.com/book/en/v2/Getting-Started-First-Time-Git-Setup</a:t>
            </a:r>
            <a:endParaRPr b="0" lang="en-US" sz="1200" spc="-1" strike="noStrike"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Tennlab Neuromorphic Research Git presentation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r>
              <a:rPr b="0" lang="en-US" sz="1100" spc="-1" strike="noStrike" u="sng">
                <a:solidFill>
                  <a:srgbClr val="0097a7"/>
                </a:solidFill>
                <a:uFillTx/>
                <a:latin typeface="Arial"/>
                <a:hlinkClick r:id="rId3"/>
              </a:rPr>
              <a:t>https://bitbucket.org/neuromorphic-utk/neuro_resources/src/master/presentations/git_presentation/images</a:t>
            </a:r>
            <a:r>
              <a:rPr b="0" lang="en-US" sz="1600" spc="-1" strike="noStrike" u="sng">
                <a:solidFill>
                  <a:srgbClr val="0097a7"/>
                </a:solidFill>
                <a:uFillTx/>
                <a:latin typeface="Arial"/>
                <a:hlinkClick r:id="rId4"/>
              </a:rPr>
              <a:t>/</a:t>
            </a:r>
            <a:endParaRPr b="0" lang="en-US" sz="1600" spc="-1" strike="noStrike"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Push a New Local Branch to a Remote GitHub repo with Git</a:t>
            </a:r>
            <a:r>
              <a:rPr b="1" lang="en-US" sz="1600" spc="-1" strike="noStrike">
                <a:solidFill>
                  <a:srgbClr val="000000"/>
                </a:solidFill>
                <a:latin typeface="YouTube Sans"/>
              </a:rPr>
              <a:t>”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r>
              <a:rPr b="0" lang="en-US" sz="1200" spc="-1" strike="noStrike" u="sng">
                <a:solidFill>
                  <a:srgbClr val="0097a7"/>
                </a:solidFill>
                <a:uFillTx/>
                <a:latin typeface="Arial"/>
                <a:hlinkClick r:id="rId5"/>
              </a:rPr>
              <a:t>https://www.youtube.com/watch?v=se1WitSPKwc</a:t>
            </a:r>
            <a:endParaRPr b="0" lang="en-US" sz="1200" spc="-1" strike="noStrike"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"Difference between git PULL and git FETCH"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r>
              <a:rPr b="0" lang="en-US" sz="1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6"/>
              </a:rPr>
              <a:t>https://www.youtube.com/watch?v=Mdo7hvlUJ-U</a:t>
            </a:r>
            <a:endParaRPr b="0" lang="en-US" sz="1600" spc="-1" strike="noStrike"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YouTube Sans"/>
                <a:ea typeface="Arial"/>
              </a:rPr>
              <a:t>Connecting to Github with SSH\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r>
              <a:rPr b="0" lang="en-US" sz="1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7"/>
              </a:rPr>
              <a:t>https://docs.github.com/en/authentication/connecting-to-github-with-ssh</a:t>
            </a:r>
            <a:endParaRPr b="0" lang="en-US" sz="1600" spc="-1" strike="noStrike"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YouTube Sans"/>
                <a:ea typeface="Arial"/>
              </a:rPr>
              <a:t>How to Fix Git error: you need to resolve your current index first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r>
              <a:rPr b="0" lang="en-US" sz="1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8"/>
              </a:rPr>
              <a:t>https://unfuddle.com/stack/tips-tricks/git-error-you-need-to-resolve-your-current-index-first/</a:t>
            </a:r>
            <a:endParaRPr b="0" lang="en-US" sz="1600" spc="-1" strike="noStrike">
              <a:latin typeface="Arial"/>
            </a:endParaRPr>
          </a:p>
          <a:p>
            <a:pPr marL="343080" indent="-34308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rgbClr val="000000"/>
                </a:solidFill>
                <a:latin typeface="YouTube Sans"/>
                <a:ea typeface="Arial"/>
              </a:rPr>
              <a:t>Pull a Remote Branch into a New Branch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r>
              <a:rPr b="0" lang="en-US" sz="1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9"/>
              </a:rPr>
              <a:t>https://coderwall.com/p/_gepwq/pull-a-remote-branch-into-a-new-branch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1" name="TextBox 2"/>
          <p:cNvSpPr/>
          <p:nvPr/>
        </p:nvSpPr>
        <p:spPr>
          <a:xfrm>
            <a:off x="268560" y="75600"/>
            <a:ext cx="9382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Calibri"/>
              </a:rPr>
              <a:t>References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2" name="Straight Connector 3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ffab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B2D8BBE-654F-42E3-B255-D8ABDBE8641B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829160" y="135000"/>
            <a:ext cx="8229240" cy="12366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What is Git?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248040" y="822960"/>
            <a:ext cx="11748240" cy="5238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 was designed for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version control.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Meaning that there is a well-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established record of changes made to each file.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 allows “cloning” entire repositories of files that can run on a local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machine quickly and seamlessly.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Github repos can be specified as public or private and can invite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collaborators and adjust permissions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Github hosts remote repositories that are stored online and can be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cloned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Proper use of Git creates multiple backups and can be worked on offline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Git/Github is opensource and developed by Linus Torvalds as an initiative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to improve collaboration between developers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Git can manage many files at once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Straight Connector 8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Rectangle: Rounded Corners 9"/>
          <p:cNvSpPr/>
          <p:nvPr/>
        </p:nvSpPr>
        <p:spPr>
          <a:xfrm>
            <a:off x="248040" y="796680"/>
            <a:ext cx="11538360" cy="1644480"/>
          </a:xfrm>
          <a:prstGeom prst="roundRect">
            <a:avLst>
              <a:gd name="adj" fmla="val 16667"/>
            </a:avLst>
          </a:prstGeom>
          <a:solidFill>
            <a:srgbClr val="ffc000">
              <a:alpha val="20000"/>
            </a:srgbClr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9FC399-DE1C-4F4D-BC15-80F04744FAF8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057760" y="135000"/>
            <a:ext cx="8229240" cy="12366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Why not other file managers?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228600" y="844560"/>
            <a:ext cx="11748240" cy="5327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Other file managers like Google drive allow for effective </a:t>
            </a:r>
            <a:r>
              <a:rPr b="1" lang="en-US" sz="2100" spc="-1" strike="noStrike">
                <a:solidFill>
                  <a:srgbClr val="000000"/>
                </a:solidFill>
                <a:latin typeface="Calibri"/>
              </a:rPr>
              <a:t>file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2100" spc="-1" strike="noStrike">
                <a:solidFill>
                  <a:srgbClr val="000000"/>
                </a:solidFill>
                <a:latin typeface="Calibri"/>
              </a:rPr>
              <a:t>streaming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1" lang="en-US" sz="2100" spc="-1" strike="noStrike">
                <a:solidFill>
                  <a:srgbClr val="000000"/>
                </a:solidFill>
                <a:latin typeface="Calibri"/>
              </a:rPr>
              <a:t>collaboration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Does not allow for different workflows on the same program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Ideal for files that do not need to be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compiled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Difficult to share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large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directories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325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Git/Github (and other services like it) tracks previous generations of the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same file(s)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Seamless to revert to previous versions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Turns your file directory into a “remote host” for sharing and collaborating on projects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Allows for multiple “branches” representing different test versions of the same repo that can be merged or kept separate.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9760" indent="-232560">
              <a:lnSpc>
                <a:spcPct val="9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Supports “forking” which allows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collaborator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 rights on public repositories they did not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previously have writing access to.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Straight Connector 8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10FAAFE-E95A-466D-873D-13DDDAC0D235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058120" y="171360"/>
            <a:ext cx="8229240" cy="12366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Installation and Tutorial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138960" y="1143000"/>
            <a:ext cx="11748240" cy="5327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Aft>
                <a:spcPts val="1800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Straight Connector 8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Picture 4" descr="A screenshot of a computer&#10;&#10;Description automatically generated"/>
          <p:cNvPicPr/>
          <p:nvPr/>
        </p:nvPicPr>
        <p:blipFill>
          <a:blip r:embed="rId1"/>
          <a:srcRect l="488" t="0" r="705" b="5600"/>
          <a:stretch/>
        </p:blipFill>
        <p:spPr>
          <a:xfrm>
            <a:off x="6172200" y="1600200"/>
            <a:ext cx="5715000" cy="34131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5"/>
          <p:cNvSpPr/>
          <p:nvPr/>
        </p:nvSpPr>
        <p:spPr>
          <a:xfrm>
            <a:off x="533520" y="1600200"/>
            <a:ext cx="5867280" cy="41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Note: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Git has gone through a number of generations and therefore a few commands have been updated/revised.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Github Docs is your go-to resource, including OS-specific documentation.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6A51EB-2BA9-4AD0-B5EB-8E4B91ACCCF1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286000" y="135000"/>
            <a:ext cx="11646720" cy="12366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Getting started with Git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                 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Straight Connector 12"/>
          <p:cNvSpPr/>
          <p:nvPr/>
        </p:nvSpPr>
        <p:spPr>
          <a:xfrm>
            <a:off x="349560" y="706680"/>
            <a:ext cx="11646720" cy="36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TextBox 1"/>
          <p:cNvSpPr/>
          <p:nvPr/>
        </p:nvSpPr>
        <p:spPr>
          <a:xfrm>
            <a:off x="344880" y="707040"/>
            <a:ext cx="1164672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Create an account on Github using your desired email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Download Git depending on your OS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1" name="Picture 4" descr="A screenshot of a computer&#10;&#10;Description automatically generated"/>
          <p:cNvPicPr/>
          <p:nvPr/>
        </p:nvPicPr>
        <p:blipFill>
          <a:blip r:embed="rId1"/>
          <a:srcRect l="417" t="4287" r="0" b="6183"/>
          <a:stretch/>
        </p:blipFill>
        <p:spPr>
          <a:xfrm>
            <a:off x="5131080" y="2241000"/>
            <a:ext cx="6949800" cy="390492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7" descr="A screenshot of a computer&#10;&#10;Description automatically generated"/>
          <p:cNvPicPr/>
          <p:nvPr/>
        </p:nvPicPr>
        <p:blipFill>
          <a:blip r:embed="rId2"/>
          <a:srcRect l="32941" t="3468" r="0" b="6400"/>
          <a:stretch/>
        </p:blipFill>
        <p:spPr>
          <a:xfrm>
            <a:off x="393120" y="2241000"/>
            <a:ext cx="4648320" cy="3904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8103D8-0C91-40F5-84BF-ABECB549F6EE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/>
          <p:nvPr/>
        </p:nvSpPr>
        <p:spPr>
          <a:xfrm>
            <a:off x="521280" y="335880"/>
            <a:ext cx="11137320" cy="578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Connect your local Git account with Github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4" name="Straight Connector 20"/>
          <p:cNvSpPr/>
          <p:nvPr/>
        </p:nvSpPr>
        <p:spPr>
          <a:xfrm>
            <a:off x="159480" y="111132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5" name="Group 2"/>
          <p:cNvGrpSpPr/>
          <p:nvPr/>
        </p:nvGrpSpPr>
        <p:grpSpPr>
          <a:xfrm>
            <a:off x="88920" y="1183680"/>
            <a:ext cx="11989800" cy="3749040"/>
            <a:chOff x="88920" y="1183680"/>
            <a:chExt cx="11989800" cy="3749040"/>
          </a:xfrm>
        </p:grpSpPr>
        <p:sp>
          <p:nvSpPr>
            <p:cNvPr id="196" name="TextBox 21"/>
            <p:cNvSpPr/>
            <p:nvPr/>
          </p:nvSpPr>
          <p:spPr>
            <a:xfrm>
              <a:off x="88920" y="1183680"/>
              <a:ext cx="11989800" cy="374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</a:rPr>
                <a:t>Open your terminal and run the following commands: 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(“</a:t>
              </a:r>
              <a:r>
                <a:rPr b="1" lang="en-US" sz="1600" spc="-1" strike="noStrike">
                  <a:solidFill>
                    <a:srgbClr val="000000"/>
                  </a:solidFill>
                  <a:latin typeface="Arial"/>
                </a:rPr>
                <a:t>git - -version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” will check the version installed) 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  <a:p>
              <a:pPr lvl="1" marL="7430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Configure your username</a:t>
              </a:r>
              <a:endParaRPr b="0" lang="en-US" sz="1800" spc="-1" strike="noStrike">
                <a:latin typeface="Arial"/>
              </a:endParaRPr>
            </a:p>
            <a:p>
              <a:pPr lvl="1" marL="7430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Configure your school email (use github generated noreply email if preferences are set to private) </a:t>
              </a:r>
              <a:endParaRPr b="0" lang="en-US" sz="1800" spc="-1" strike="noStrike">
                <a:latin typeface="Arial"/>
              </a:endParaRPr>
            </a:p>
            <a:p>
              <a:pPr lvl="2" marL="12002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“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--global” flag configures for </a:t>
              </a: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</a:rPr>
                <a:t>every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 repository on your computer 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  <a:p>
              <a:pPr marL="457200"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2000" spc="-1" strike="noStrike">
                <a:latin typeface="Arial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</a:rPr>
                <a:t>Now, your local machine will identify you when you push commits to the </a:t>
              </a:r>
              <a:r>
                <a:rPr b="1" lang="en-US" sz="2000" spc="-1" strike="noStrike">
                  <a:solidFill>
                    <a:srgbClr val="000000"/>
                  </a:solidFill>
                  <a:latin typeface="Arial"/>
                </a:rPr>
                <a:t>remote</a:t>
              </a:r>
              <a:r>
                <a:rPr b="0" lang="en-US" sz="2000" spc="-1" strike="noStrike">
                  <a:solidFill>
                    <a:srgbClr val="000000"/>
                  </a:solidFill>
                  <a:latin typeface="Arial"/>
                </a:rPr>
                <a:t> repository</a:t>
              </a:r>
              <a:endParaRPr b="0" lang="en-US" sz="2000" spc="-1" strike="noStrike">
                <a:latin typeface="Arial"/>
              </a:endParaRPr>
            </a:p>
          </p:txBody>
        </p:sp>
        <p:pic>
          <p:nvPicPr>
            <p:cNvPr id="197" name="Picture 4" descr=""/>
            <p:cNvPicPr/>
            <p:nvPr/>
          </p:nvPicPr>
          <p:blipFill>
            <a:blip r:embed="rId1"/>
            <a:srcRect l="17608" t="8526" r="27774" b="81323"/>
            <a:stretch/>
          </p:blipFill>
          <p:spPr>
            <a:xfrm>
              <a:off x="619920" y="1638000"/>
              <a:ext cx="8487000" cy="984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D488D29-CB0E-45D3-9384-4D70F51BF3D4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/>
          <p:nvPr/>
        </p:nvSpPr>
        <p:spPr>
          <a:xfrm>
            <a:off x="159840" y="198000"/>
            <a:ext cx="11137320" cy="578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Clone a repository with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git clone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9" name="Straight Connector 20"/>
          <p:cNvSpPr/>
          <p:nvPr/>
        </p:nvSpPr>
        <p:spPr>
          <a:xfrm>
            <a:off x="159480" y="111132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TextBox 21"/>
          <p:cNvSpPr/>
          <p:nvPr/>
        </p:nvSpPr>
        <p:spPr>
          <a:xfrm>
            <a:off x="88920" y="1183680"/>
            <a:ext cx="10499400" cy="25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Connecting by SSH keys can be tricky but prevents the need to input your password with each pulling/pushing/cloning.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easiest way to clone a remote is by using the Github generated HTTPS URLs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Simply copy the URL from the repo on Github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git clone &lt;URL&gt;”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in your terminal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01" name="Picture 2" descr="A screenshot of a computer&#10;&#10;Description automatically generated"/>
          <p:cNvPicPr/>
          <p:nvPr/>
        </p:nvPicPr>
        <p:blipFill>
          <a:blip r:embed="rId1"/>
          <a:srcRect l="39732" t="35024" r="27904" b="16724"/>
          <a:stretch/>
        </p:blipFill>
        <p:spPr>
          <a:xfrm>
            <a:off x="1819800" y="3531960"/>
            <a:ext cx="2907360" cy="2709000"/>
          </a:xfrm>
          <a:prstGeom prst="rect">
            <a:avLst/>
          </a:prstGeom>
          <a:ln w="0">
            <a:noFill/>
          </a:ln>
        </p:spPr>
      </p:pic>
      <p:pic>
        <p:nvPicPr>
          <p:cNvPr id="202" name="Picture 5" descr="A screenshot of a computer&#10;&#10;Description automatically generated with medium confidence"/>
          <p:cNvPicPr/>
          <p:nvPr/>
        </p:nvPicPr>
        <p:blipFill>
          <a:blip r:embed="rId2"/>
          <a:srcRect l="16943" t="8800" r="21732" b="28517"/>
          <a:stretch/>
        </p:blipFill>
        <p:spPr>
          <a:xfrm>
            <a:off x="6133320" y="3184200"/>
            <a:ext cx="5122800" cy="3275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8754878-E970-495D-A021-8DA56EDC5DD3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/>
          <p:nvPr/>
        </p:nvSpPr>
        <p:spPr>
          <a:xfrm>
            <a:off x="685800" y="228600"/>
            <a:ext cx="11137320" cy="578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Git tracks your changes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Straight Connector 20"/>
          <p:cNvSpPr/>
          <p:nvPr/>
        </p:nvSpPr>
        <p:spPr>
          <a:xfrm>
            <a:off x="159480" y="1111320"/>
            <a:ext cx="11577240" cy="360"/>
          </a:xfrm>
          <a:prstGeom prst="line">
            <a:avLst/>
          </a:prstGeom>
          <a:ln w="57240">
            <a:solidFill>
              <a:srgbClr val="fea8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TextBox 21"/>
          <p:cNvSpPr/>
          <p:nvPr/>
        </p:nvSpPr>
        <p:spPr>
          <a:xfrm>
            <a:off x="88920" y="1183680"/>
            <a:ext cx="6147000" cy="58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Now, you have 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local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copy of the repository you just cloned, and Git will monitor your changes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Git is broken up into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sections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and files can be moved with various commands</a:t>
            </a:r>
            <a:endParaRPr b="0" lang="en-US" sz="2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basic workflow of Git:</a:t>
            </a:r>
            <a:endParaRPr b="0" lang="en-US" sz="20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Clone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a repository</a:t>
            </a:r>
            <a:endParaRPr b="0" lang="en-US" sz="20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Modify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a file(s)</a:t>
            </a:r>
            <a:endParaRPr b="0" lang="en-US" sz="20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Stage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a file(s)</a:t>
            </a:r>
            <a:endParaRPr b="0" lang="en-US" sz="20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Commit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the file(s) to be stored in the repo</a:t>
            </a:r>
            <a:endParaRPr b="0" lang="en-US" sz="20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Push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the branch to Github</a:t>
            </a:r>
            <a:endParaRPr b="0" lang="en-US" sz="20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Initiate 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pull request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on Github</a:t>
            </a:r>
            <a:endParaRPr b="0" lang="en-US" sz="20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Review and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merge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the branches on Github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Untracked files are not stored in Git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6" name="Picture 3" descr="A screenshot of a computer&#10;&#10;Description automatically generated with medium confidence"/>
          <p:cNvPicPr/>
          <p:nvPr/>
        </p:nvPicPr>
        <p:blipFill>
          <a:blip r:embed="rId1"/>
          <a:srcRect l="0" t="0" r="54049" b="72658"/>
          <a:stretch/>
        </p:blipFill>
        <p:spPr>
          <a:xfrm>
            <a:off x="6388920" y="4572000"/>
            <a:ext cx="5041080" cy="187416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6209640" y="1600200"/>
            <a:ext cx="5220360" cy="2599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49CE10D-E2A7-4063-B9E4-CE1F13EDD376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2022-04-06T12:24:52Z</dcterms:created>
  <dc:creator>Mench, Matthew M</dc:creator>
  <dc:description/>
  <dc:language>en-US</dc:language>
  <cp:lastModifiedBy/>
  <dcterms:modified xsi:type="dcterms:W3CDTF">2023-04-17T18:01:23Z</dcterms:modified>
  <cp:revision>717</cp:revision>
  <dc:subject/>
  <dc:title>   Git/Github  introduction/tutorial   Will Buziak 1/11/23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plianceAssetId">
    <vt:lpwstr/>
  </property>
  <property fmtid="{D5CDD505-2E9C-101B-9397-08002B2CF9AE}" pid="3" name="ContentTypeId">
    <vt:lpwstr>0x010100D5A8998D239AE840B9F20E8F74E7674A</vt:lpwstr>
  </property>
  <property fmtid="{D5CDD505-2E9C-101B-9397-08002B2CF9AE}" pid="4" name="MediaServiceImageTags">
    <vt:lpwstr/>
  </property>
  <property fmtid="{D5CDD505-2E9C-101B-9397-08002B2CF9AE}" pid="5" name="Notes">
    <vt:r8>19</vt:r8>
  </property>
  <property fmtid="{D5CDD505-2E9C-101B-9397-08002B2CF9AE}" pid="6" name="PresentationFormat">
    <vt:lpwstr>Widescreen</vt:lpwstr>
  </property>
  <property fmtid="{D5CDD505-2E9C-101B-9397-08002B2CF9AE}" pid="7" name="Slides">
    <vt:r8>21</vt:r8>
  </property>
  <property fmtid="{D5CDD505-2E9C-101B-9397-08002B2CF9AE}" pid="8" name="TriggerFlowInfo">
    <vt:lpwstr/>
  </property>
  <property fmtid="{D5CDD505-2E9C-101B-9397-08002B2CF9AE}" pid="9" name="_ExtendedDescription">
    <vt:lpwstr/>
  </property>
  <property fmtid="{D5CDD505-2E9C-101B-9397-08002B2CF9AE}" pid="10" name="_SharedFileIndex">
    <vt:lpwstr/>
  </property>
  <property fmtid="{D5CDD505-2E9C-101B-9397-08002B2CF9AE}" pid="11" name="_SourceUrl">
    <vt:lpwstr/>
  </property>
</Properties>
</file>